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tags/tag38.xml" ContentType="application/vnd.openxmlformats-officedocument.presentationml.tags+xml"/>
  <Override PartName="/ppt/notesSlides/notesSlide29.xml" ContentType="application/vnd.openxmlformats-officedocument.presentationml.notesSlide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ppt/tags/tag48.xml" ContentType="application/vnd.openxmlformats-officedocument.presentationml.tags+xml"/>
  <Override PartName="/ppt/notesSlides/notesSlide39.xml" ContentType="application/vnd.openxmlformats-officedocument.presentationml.notesSlide+xml"/>
  <Override PartName="/ppt/tags/tag49.xml" ContentType="application/vnd.openxmlformats-officedocument.presentationml.tags+xml"/>
  <Override PartName="/ppt/notesSlides/notesSlide40.xml" ContentType="application/vnd.openxmlformats-officedocument.presentationml.notesSlide+xml"/>
  <Override PartName="/ppt/tags/tag50.xml" ContentType="application/vnd.openxmlformats-officedocument.presentationml.tags+xml"/>
  <Override PartName="/ppt/notesSlides/notesSlide41.xml" ContentType="application/vnd.openxmlformats-officedocument.presentationml.notesSlide+xml"/>
  <Override PartName="/ppt/tags/tag51.xml" ContentType="application/vnd.openxmlformats-officedocument.presentationml.tags+xml"/>
  <Override PartName="/ppt/notesSlides/notesSlide42.xml" ContentType="application/vnd.openxmlformats-officedocument.presentationml.notesSlide+xml"/>
  <Override PartName="/ppt/tags/tag52.xml" ContentType="application/vnd.openxmlformats-officedocument.presentationml.tags+xml"/>
  <Override PartName="/ppt/notesSlides/notesSlide43.xml" ContentType="application/vnd.openxmlformats-officedocument.presentationml.notesSlide+xml"/>
  <Override PartName="/ppt/tags/tag53.xml" ContentType="application/vnd.openxmlformats-officedocument.presentationml.tags+xml"/>
  <Override PartName="/ppt/notesSlides/notesSlide44.xml" ContentType="application/vnd.openxmlformats-officedocument.presentationml.notesSlide+xml"/>
  <Override PartName="/ppt/tags/tag54.xml" ContentType="application/vnd.openxmlformats-officedocument.presentationml.tags+xml"/>
  <Override PartName="/ppt/notesSlides/notesSlide45.xml" ContentType="application/vnd.openxmlformats-officedocument.presentationml.notesSlide+xml"/>
  <Override PartName="/ppt/tags/tag55.xml" ContentType="application/vnd.openxmlformats-officedocument.presentationml.tags+xml"/>
  <Override PartName="/ppt/notesSlides/notesSlide46.xml" ContentType="application/vnd.openxmlformats-officedocument.presentationml.notesSlide+xml"/>
  <Override PartName="/ppt/tags/tag56.xml" ContentType="application/vnd.openxmlformats-officedocument.presentationml.tags+xml"/>
  <Override PartName="/ppt/notesSlides/notesSlide47.xml" ContentType="application/vnd.openxmlformats-officedocument.presentationml.notesSlide+xml"/>
  <Override PartName="/ppt/tags/tag57.xml" ContentType="application/vnd.openxmlformats-officedocument.presentationml.tags+xml"/>
  <Override PartName="/ppt/notesSlides/notesSlide48.xml" ContentType="application/vnd.openxmlformats-officedocument.presentationml.notesSlide+xml"/>
  <Override PartName="/ppt/tags/tag58.xml" ContentType="application/vnd.openxmlformats-officedocument.presentationml.tags+xml"/>
  <Override PartName="/ppt/notesSlides/notesSlide49.xml" ContentType="application/vnd.openxmlformats-officedocument.presentationml.notesSlide+xml"/>
  <Override PartName="/ppt/tags/tag59.xml" ContentType="application/vnd.openxmlformats-officedocument.presentationml.tags+xml"/>
  <Override PartName="/ppt/notesSlides/notesSlide50.xml" ContentType="application/vnd.openxmlformats-officedocument.presentationml.notesSlide+xml"/>
  <Override PartName="/ppt/tags/tag60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84" r:id="rId2"/>
    <p:sldId id="545" r:id="rId3"/>
    <p:sldId id="550" r:id="rId4"/>
    <p:sldId id="543" r:id="rId5"/>
    <p:sldId id="270" r:id="rId6"/>
    <p:sldId id="291" r:id="rId7"/>
    <p:sldId id="292" r:id="rId8"/>
    <p:sldId id="549" r:id="rId9"/>
    <p:sldId id="293" r:id="rId10"/>
    <p:sldId id="544" r:id="rId11"/>
    <p:sldId id="294" r:id="rId12"/>
    <p:sldId id="295" r:id="rId13"/>
    <p:sldId id="307" r:id="rId14"/>
    <p:sldId id="304" r:id="rId15"/>
    <p:sldId id="552" r:id="rId16"/>
    <p:sldId id="567" r:id="rId17"/>
    <p:sldId id="572" r:id="rId18"/>
    <p:sldId id="569" r:id="rId19"/>
    <p:sldId id="306" r:id="rId20"/>
    <p:sldId id="573" r:id="rId21"/>
    <p:sldId id="299" r:id="rId22"/>
    <p:sldId id="308" r:id="rId23"/>
    <p:sldId id="309" r:id="rId24"/>
    <p:sldId id="310" r:id="rId25"/>
    <p:sldId id="311" r:id="rId26"/>
    <p:sldId id="312" r:id="rId27"/>
    <p:sldId id="553" r:id="rId28"/>
    <p:sldId id="554" r:id="rId29"/>
    <p:sldId id="555" r:id="rId30"/>
    <p:sldId id="317" r:id="rId31"/>
    <p:sldId id="560" r:id="rId32"/>
    <p:sldId id="558" r:id="rId33"/>
    <p:sldId id="557" r:id="rId34"/>
    <p:sldId id="564" r:id="rId35"/>
    <p:sldId id="566" r:id="rId36"/>
    <p:sldId id="563" r:id="rId37"/>
    <p:sldId id="565" r:id="rId38"/>
    <p:sldId id="568" r:id="rId39"/>
    <p:sldId id="570" r:id="rId40"/>
    <p:sldId id="326" r:id="rId41"/>
    <p:sldId id="327" r:id="rId42"/>
    <p:sldId id="328" r:id="rId43"/>
    <p:sldId id="300" r:id="rId44"/>
    <p:sldId id="316" r:id="rId45"/>
    <p:sldId id="329" r:id="rId46"/>
    <p:sldId id="331" r:id="rId47"/>
    <p:sldId id="547" r:id="rId48"/>
    <p:sldId id="330" r:id="rId49"/>
    <p:sldId id="571" r:id="rId50"/>
    <p:sldId id="332" r:id="rId51"/>
    <p:sldId id="333" r:id="rId52"/>
    <p:sldId id="301" r:id="rId53"/>
    <p:sldId id="551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entury Gothic" panose="020B0502020202020204" pitchFamily="34" charset="0"/>
      <p:regular r:id="rId61"/>
      <p:bold r:id="rId62"/>
      <p:italic r:id="rId63"/>
      <p:boldItalic r:id="rId64"/>
    </p:embeddedFont>
    <p:embeddedFont>
      <p:font typeface="Comic Sans MS" panose="030F0702030302020204" pitchFamily="66" charset="0"/>
      <p:regular r:id="rId65"/>
      <p:bold r:id="rId66"/>
      <p:italic r:id="rId67"/>
      <p:boldItalic r:id="rId68"/>
    </p:embeddedFont>
    <p:embeddedFont>
      <p:font typeface="Roboto" panose="02000000000000000000" pitchFamily="2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C520EA1-5BBF-48DF-B658-0664A34A8662}">
          <p14:sldIdLst/>
        </p14:section>
        <p14:section name="Title slides" id="{81266BA4-5B7D-4FE9-8D48-F604AC25EE56}">
          <p14:sldIdLst>
            <p14:sldId id="284"/>
            <p14:sldId id="545"/>
          </p14:sldIdLst>
        </p14:section>
        <p14:section name="Objective/ Agenda/ Outline Slides" id="{229CB35E-9423-40F4-AE09-C6B2E5741F93}">
          <p14:sldIdLst>
            <p14:sldId id="550"/>
            <p14:sldId id="543"/>
          </p14:sldIdLst>
        </p14:section>
        <p14:section name="Content Slides" id="{ECF2F8CF-0526-44DC-AB58-288515A873E8}">
          <p14:sldIdLst>
            <p14:sldId id="270"/>
            <p14:sldId id="291"/>
            <p14:sldId id="292"/>
            <p14:sldId id="549"/>
            <p14:sldId id="293"/>
            <p14:sldId id="544"/>
            <p14:sldId id="294"/>
            <p14:sldId id="295"/>
            <p14:sldId id="307"/>
            <p14:sldId id="304"/>
            <p14:sldId id="552"/>
            <p14:sldId id="567"/>
            <p14:sldId id="572"/>
            <p14:sldId id="569"/>
            <p14:sldId id="306"/>
            <p14:sldId id="573"/>
            <p14:sldId id="299"/>
            <p14:sldId id="308"/>
            <p14:sldId id="309"/>
            <p14:sldId id="310"/>
            <p14:sldId id="311"/>
            <p14:sldId id="312"/>
            <p14:sldId id="553"/>
            <p14:sldId id="554"/>
            <p14:sldId id="555"/>
            <p14:sldId id="317"/>
            <p14:sldId id="560"/>
            <p14:sldId id="558"/>
            <p14:sldId id="557"/>
            <p14:sldId id="564"/>
            <p14:sldId id="566"/>
            <p14:sldId id="563"/>
            <p14:sldId id="565"/>
            <p14:sldId id="568"/>
            <p14:sldId id="570"/>
            <p14:sldId id="326"/>
            <p14:sldId id="327"/>
            <p14:sldId id="328"/>
            <p14:sldId id="300"/>
            <p14:sldId id="316"/>
            <p14:sldId id="329"/>
            <p14:sldId id="331"/>
            <p14:sldId id="547"/>
            <p14:sldId id="330"/>
            <p14:sldId id="571"/>
            <p14:sldId id="332"/>
            <p14:sldId id="333"/>
            <p14:sldId id="301"/>
            <p14:sldId id="551"/>
          </p14:sldIdLst>
        </p14:section>
        <p14:section name="Graphs, processes" id="{DADE5705-24C3-4CD9-89AC-EEC2F7E80D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Jessica" initials="MJ" lastIdx="11" clrIdx="0">
    <p:extLst>
      <p:ext uri="{19B8F6BF-5375-455C-9EA6-DF929625EA0E}">
        <p15:presenceInfo xmlns:p15="http://schemas.microsoft.com/office/powerpoint/2012/main" userId="S::jessica.macdonald@ws-ts.nb.ca::57484be8-5ae4-466f-b383-c3be69849f01" providerId="AD"/>
      </p:ext>
    </p:extLst>
  </p:cmAuthor>
  <p:cmAuthor id="2" name="Levesque, Angèle" initials="LA" lastIdx="91" clrIdx="1">
    <p:extLst>
      <p:ext uri="{19B8F6BF-5375-455C-9EA6-DF929625EA0E}">
        <p15:presenceInfo xmlns:p15="http://schemas.microsoft.com/office/powerpoint/2012/main" userId="S::Angele.Levesque@ws-ts.nb.ca::b03e7657-72a4-442a-8871-66f5dcd7d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7"/>
    <a:srgbClr val="CD6D1C"/>
    <a:srgbClr val="595959"/>
    <a:srgbClr val="003E69"/>
    <a:srgbClr val="CB6D17"/>
    <a:srgbClr val="E47C1D"/>
    <a:srgbClr val="C56C0B"/>
    <a:srgbClr val="CF5200"/>
    <a:srgbClr val="05254B"/>
    <a:srgbClr val="00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94668" autoAdjust="0"/>
  </p:normalViewPr>
  <p:slideViewPr>
    <p:cSldViewPr>
      <p:cViewPr varScale="1">
        <p:scale>
          <a:sx n="48" d="100"/>
          <a:sy n="48" d="100"/>
        </p:scale>
        <p:origin x="67" y="287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609-83B8-46F5-90E9-7E132BB25CF9}" type="datetimeFigureOut">
              <a:rPr lang="en-CA" smtClean="0"/>
              <a:t>2022/08/09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78F2-D0B4-4A58-966C-3A26036A04C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EAD5-EF26-41F8-887B-3A8CB5CF2600}" type="datetimeFigureOut">
              <a:rPr lang="en-CA" smtClean="0"/>
              <a:t>2022/08/09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8832-2195-4D5C-B7D7-1AE4E74A768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5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16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7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99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33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36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97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50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6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3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2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08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10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13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5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83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03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7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5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98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34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82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99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09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0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284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90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58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57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78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3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109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1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13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62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9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19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33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5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245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799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6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4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2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0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105559" y="1456438"/>
            <a:ext cx="3409805" cy="29867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084" indent="0">
              <a:buNone/>
              <a:defRPr sz="1600"/>
            </a:lvl2pPr>
            <a:lvl3pPr marL="514169" indent="0">
              <a:buNone/>
              <a:defRPr sz="1400"/>
            </a:lvl3pPr>
            <a:lvl4pPr marL="771240" indent="0">
              <a:buNone/>
              <a:defRPr sz="1100"/>
            </a:lvl4pPr>
            <a:lvl5pPr marL="1028318" indent="0">
              <a:buNone/>
              <a:defRPr sz="1100"/>
            </a:lvl5pPr>
            <a:lvl6pPr marL="1285395" indent="0">
              <a:buNone/>
              <a:defRPr sz="1100"/>
            </a:lvl6pPr>
            <a:lvl7pPr marL="1542467" indent="0">
              <a:buNone/>
              <a:defRPr sz="1100"/>
            </a:lvl7pPr>
            <a:lvl8pPr marL="1799550" indent="0">
              <a:buNone/>
              <a:defRPr sz="1100"/>
            </a:lvl8pPr>
            <a:lvl9pPr marL="2056634" indent="0">
              <a:buNone/>
              <a:defRPr sz="11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1" y="1456438"/>
            <a:ext cx="4083050" cy="2986754"/>
          </a:xfrm>
        </p:spPr>
        <p:txBody>
          <a:bodyPr>
            <a:noAutofit/>
          </a:bodyPr>
          <a:lstStyle>
            <a:lvl1pPr marL="171450" indent="-171450">
              <a:buClr>
                <a:srgbClr val="003E69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1pPr>
            <a:lvl2pPr marL="514217" indent="-171450">
              <a:buClr>
                <a:srgbClr val="CB6D17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1560" y="14411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92546"/>
            <a:ext cx="9144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2546"/>
            <a:ext cx="9144000" cy="244839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6910388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857251" y="1504977"/>
            <a:ext cx="7435454" cy="338494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4734295" y="350356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676" y="309035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741439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8" name="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1245871" y="39347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7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871" y="3516030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6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45871" y="30953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9" name="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5871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145" y="1929469"/>
            <a:ext cx="2258720" cy="520838"/>
          </a:xfrm>
        </p:spPr>
        <p:txBody>
          <a:bodyPr anchor="ctr">
            <a:noAutofit/>
          </a:bodyPr>
          <a:lstStyle>
            <a:lvl1pPr marL="0" algn="l" defTabSz="685154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defRPr lang="ru-RU" sz="1800" kern="120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672411" y="1926282"/>
            <a:ext cx="2266316" cy="52402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800" kern="1200" baseline="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 algn="l" defTabSz="685154" rtl="0" eaLnBrk="1" latinLnBrk="0" hangingPunct="1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559502"/>
            <a:ext cx="9144783" cy="258399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1275606"/>
            <a:ext cx="5891555" cy="9443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8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755424" y="1538416"/>
            <a:ext cx="3436416" cy="360508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Text 1"/>
          <p:cNvSpPr>
            <a:spLocks noGrp="1"/>
          </p:cNvSpPr>
          <p:nvPr>
            <p:ph type="body" sz="quarter" idx="26" hasCustomPrompt="1"/>
          </p:nvPr>
        </p:nvSpPr>
        <p:spPr>
          <a:xfrm>
            <a:off x="2684972" y="4348728"/>
            <a:ext cx="4859502" cy="466456"/>
          </a:xfrm>
        </p:spPr>
        <p:txBody>
          <a:bodyPr anchor="ctr"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None/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740272" y="1842439"/>
            <a:ext cx="3633295" cy="2216204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2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953303"/>
            <a:ext cx="9144783" cy="219023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275606"/>
            <a:ext cx="5696579" cy="14396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5471111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5471111" y="2987314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5471111" y="2193283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2007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1232007" y="3016480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232657" y="2201171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597320" y="1513146"/>
            <a:ext cx="7897791" cy="50217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59595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611560" y="195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9" name="Rectangle 1"/>
          <p:cNvSpPr/>
          <p:nvPr userDrawn="1"/>
        </p:nvSpPr>
        <p:spPr>
          <a:xfrm>
            <a:off x="729000" y="1160738"/>
            <a:ext cx="413428" cy="27000"/>
          </a:xfrm>
          <a:prstGeom prst="rect">
            <a:avLst/>
          </a:prstGeom>
          <a:solidFill>
            <a:srgbClr val="E4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223000" y="1456443"/>
            <a:ext cx="4250109" cy="30164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456443"/>
            <a:ext cx="3143250" cy="30164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97321" y="90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solidFill>
              <a:srgbClr val="EB6300"/>
            </a:solidFill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3" tIns="34289" rIns="68523" bIns="34289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CD6D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C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CD6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693" r:id="rId8"/>
    <p:sldLayoutId id="2147483766" r:id="rId9"/>
    <p:sldLayoutId id="2147483767" r:id="rId10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513893" rtl="0" eaLnBrk="1" latinLnBrk="0" hangingPunct="1">
        <a:lnSpc>
          <a:spcPct val="130000"/>
        </a:lnSpc>
        <a:spcBef>
          <a:spcPts val="563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385421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Relationship Id="rId4" Type="http://schemas.openxmlformats.org/officeDocument/2006/relationships/image" Target="../media/image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58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Relationship Id="rId6" Type="http://schemas.openxmlformats.org/officeDocument/2006/relationships/image" Target="../media/image26.png"/><Relationship Id="rId5" Type="http://schemas.openxmlformats.org/officeDocument/2006/relationships/hyperlink" Target="https://ohsguide.worksafenb.ca/" TargetMode="External"/><Relationship Id="rId4" Type="http://schemas.openxmlformats.org/officeDocument/2006/relationships/hyperlink" Target="http://www.worksafenb.ca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hyperlink" Target="https://pixabay.com/en/thumbs-up-gut-thumb-high-finger-1026529/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cap="small" dirty="0" err="1"/>
              <a:t>Health</a:t>
            </a:r>
            <a:r>
              <a:rPr lang="fr-CA" b="1" cap="small" dirty="0"/>
              <a:t> and Safety at </a:t>
            </a:r>
            <a:r>
              <a:rPr lang="fr-CA" b="1" cap="small" dirty="0" err="1"/>
              <a:t>work</a:t>
            </a:r>
            <a:r>
              <a:rPr lang="fr-CA" b="1" cap="small" dirty="0"/>
              <a:t>: </a:t>
            </a:r>
            <a:r>
              <a:rPr lang="fr-CA" b="1" cap="small" dirty="0" err="1"/>
              <a:t>Your</a:t>
            </a:r>
            <a:r>
              <a:rPr lang="fr-CA" b="1" cap="small" dirty="0"/>
              <a:t> </a:t>
            </a:r>
            <a:r>
              <a:rPr lang="fr-CA" b="1" cap="small" dirty="0" err="1"/>
              <a:t>rights</a:t>
            </a:r>
            <a:r>
              <a:rPr lang="fr-CA" b="1" cap="small" dirty="0"/>
              <a:t>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897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3943349" cy="224388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First question: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1" dirty="0"/>
              <a:t>How can I get hurt at work?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206989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9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All workers have the…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Right to Know!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How can I get hurt at work?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379764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u="sng" dirty="0"/>
              <a:t>employer</a:t>
            </a:r>
            <a:r>
              <a:rPr lang="en-US" dirty="0"/>
              <a:t> is responsible for ensuring your safety by 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Providing you with an orientation and training specific to your job;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Informing you about the hazards associated with your work;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Explaining your workplace’s safety policies and procedures;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Ensuring that you are trained to use and wear the personal protective equipment (PPE) required to do your job.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Ensuring that you are sufficiently supervised.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3951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u="sng" dirty="0"/>
              <a:t>supervisor</a:t>
            </a:r>
            <a:r>
              <a:rPr lang="en-US" dirty="0"/>
              <a:t> is responsible for ensuring your safety by: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Ensuring that you comply with the </a:t>
            </a:r>
            <a:r>
              <a:rPr lang="en-US" sz="1800" i="1" dirty="0"/>
              <a:t>Occupational Health and Safety Act </a:t>
            </a:r>
            <a:r>
              <a:rPr lang="fr-FR" sz="1800" dirty="0"/>
              <a:t>and its regulations</a:t>
            </a:r>
            <a:r>
              <a:rPr lang="en-US" sz="1800" dirty="0"/>
              <a:t>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Taking every reasonable precaution to ensure your safety;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Informing you about the hazards associated with your work;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Providing you with the information and instruction that is necessary to ensure you stay safe at work.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18650" cy="360374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u="sng" dirty="0"/>
              <a:t>You</a:t>
            </a:r>
            <a:r>
              <a:rPr lang="en-US" sz="1800" dirty="0"/>
              <a:t> have a role to play in staying safe by: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Following all health and safety rules and regulations;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Acting in a safe manner;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Learning about the hazards associated with your work;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Reporting any injury, hazard or unsafe work condition to your supervisor;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Wearing the PPE required for your job.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7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know</a:t>
            </a:r>
            <a:endParaRPr lang="fr-CA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46900-1A97-4843-9B93-3A66DDD70B46}"/>
              </a:ext>
            </a:extLst>
          </p:cNvPr>
          <p:cNvSpPr/>
          <p:nvPr/>
        </p:nvSpPr>
        <p:spPr>
          <a:xfrm>
            <a:off x="935714" y="194945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BB256E-7DF2-4BC5-8D48-5DC6328AF2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671" y="1604714"/>
            <a:ext cx="1655913" cy="1454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038880-0230-4D4D-BA47-0ED98A7415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6186" y="1613344"/>
            <a:ext cx="1563395" cy="14376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51FAAD-FE90-4DD3-B7A7-397110EE81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536" y="1658548"/>
            <a:ext cx="1410928" cy="13126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77DA4-7C0D-402C-932D-E739697557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317" y="3469993"/>
            <a:ext cx="1600806" cy="13340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CF9DD1-FDAE-411B-B69F-462610E0FCF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1573" y="3363838"/>
            <a:ext cx="1702515" cy="1259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548CF-BEAD-4433-835C-385B78640C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542" y="1739642"/>
            <a:ext cx="1489142" cy="1319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26467F-B39D-4CA0-AD76-0CB618B1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641" y="3452813"/>
            <a:ext cx="1485703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6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3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55D167-CC1D-488E-AE6B-EF256026AC71}"/>
              </a:ext>
            </a:extLst>
          </p:cNvPr>
          <p:cNvSpPr/>
          <p:nvPr/>
        </p:nvSpPr>
        <p:spPr>
          <a:xfrm>
            <a:off x="6372200" y="2309366"/>
            <a:ext cx="864096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41F910-371C-43F2-9F51-3FA6B77DF80D}"/>
              </a:ext>
            </a:extLst>
          </p:cNvPr>
          <p:cNvSpPr/>
          <p:nvPr/>
        </p:nvSpPr>
        <p:spPr>
          <a:xfrm>
            <a:off x="4523845" y="3051749"/>
            <a:ext cx="1025302" cy="394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3F2E8A-9291-418D-9BBC-27BD64BCBC16}"/>
              </a:ext>
            </a:extLst>
          </p:cNvPr>
          <p:cNvSpPr/>
          <p:nvPr/>
        </p:nvSpPr>
        <p:spPr>
          <a:xfrm>
            <a:off x="6769668" y="3024972"/>
            <a:ext cx="826668" cy="6748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6A7649-3546-4E47-904C-C7BFD116A16E}"/>
              </a:ext>
            </a:extLst>
          </p:cNvPr>
          <p:cNvSpPr/>
          <p:nvPr/>
        </p:nvSpPr>
        <p:spPr>
          <a:xfrm>
            <a:off x="5729655" y="3843837"/>
            <a:ext cx="714553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C5D127-B06D-462A-BD0E-8F51B00D9F75}"/>
              </a:ext>
            </a:extLst>
          </p:cNvPr>
          <p:cNvSpPr/>
          <p:nvPr/>
        </p:nvSpPr>
        <p:spPr>
          <a:xfrm>
            <a:off x="3059832" y="2979741"/>
            <a:ext cx="864096" cy="11521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0006F-E5B9-44D7-92C1-5CDADC8C4B0F}"/>
              </a:ext>
            </a:extLst>
          </p:cNvPr>
          <p:cNvSpPr/>
          <p:nvPr/>
        </p:nvSpPr>
        <p:spPr>
          <a:xfrm>
            <a:off x="1979712" y="2297549"/>
            <a:ext cx="1152128" cy="13302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18650" cy="185557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Your turn…</a:t>
            </a:r>
          </a:p>
          <a:p>
            <a:pPr>
              <a:spcAft>
                <a:spcPts val="1800"/>
              </a:spcAft>
            </a:pPr>
            <a:r>
              <a:rPr lang="en-US" sz="1800" dirty="0"/>
              <a:t>Complete the hazard assessment table for the photograph shown on the next slide.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18</a:t>
            </a:fld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2A3FAC-62DC-4A43-A4A4-6F785A5C5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27877"/>
              </p:ext>
            </p:extLst>
          </p:nvPr>
        </p:nvGraphicFramePr>
        <p:xfrm>
          <a:off x="950260" y="2873824"/>
          <a:ext cx="7078122" cy="193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could happen?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How could it be corrected?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335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8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457200" y="1456449"/>
            <a:ext cx="8089495" cy="2485678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50" dirty="0"/>
              <a:t>Please note that this presentation was created to provide an awareness of workplace health and safety to youth who are beginning a work placement or part-time employment. This presentation does not replace the new employee orientation and training that must be provided by employers under the </a:t>
            </a:r>
            <a:r>
              <a:rPr lang="en-US" sz="2050" i="1" dirty="0"/>
              <a:t>Occupational Health and Safety Act</a:t>
            </a:r>
            <a:r>
              <a:rPr lang="en-US" sz="2050" dirty="0"/>
              <a:t>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/>
              <a:t>Disclaimer</a:t>
            </a:r>
            <a:endParaRPr lang="en-US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/>
    </mc:Choice>
    <mc:Fallback xmlns="">
      <p:transition advClick="0" advTm="2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1: Hazard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894DF0-EDD7-45F1-9DCC-7C1C8E2FED97}"/>
              </a:ext>
            </a:extLst>
          </p:cNvPr>
          <p:cNvSpPr/>
          <p:nvPr/>
        </p:nvSpPr>
        <p:spPr>
          <a:xfrm>
            <a:off x="4716016" y="939320"/>
            <a:ext cx="1440160" cy="12723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52763-33C2-4A73-A126-9C27A238E3E8}"/>
              </a:ext>
            </a:extLst>
          </p:cNvPr>
          <p:cNvSpPr/>
          <p:nvPr/>
        </p:nvSpPr>
        <p:spPr>
          <a:xfrm>
            <a:off x="6474714" y="4148497"/>
            <a:ext cx="1080120" cy="7560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41AD61-89FB-4FF0-B5F2-441F2D87F1E7}"/>
              </a:ext>
            </a:extLst>
          </p:cNvPr>
          <p:cNvSpPr/>
          <p:nvPr/>
        </p:nvSpPr>
        <p:spPr>
          <a:xfrm>
            <a:off x="2000512" y="1059582"/>
            <a:ext cx="1179477" cy="18066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959906-49CA-4A2B-ADC2-83EF4B5B33E2}"/>
              </a:ext>
            </a:extLst>
          </p:cNvPr>
          <p:cNvSpPr/>
          <p:nvPr/>
        </p:nvSpPr>
        <p:spPr>
          <a:xfrm>
            <a:off x="4542324" y="4100899"/>
            <a:ext cx="749756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BD4DDC-8CD0-4373-9AB4-2E0334466127}"/>
              </a:ext>
            </a:extLst>
          </p:cNvPr>
          <p:cNvSpPr/>
          <p:nvPr/>
        </p:nvSpPr>
        <p:spPr>
          <a:xfrm>
            <a:off x="2123728" y="3106819"/>
            <a:ext cx="1080120" cy="20334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BF3733-F675-46C1-AA02-E2A2CD8F80E8}"/>
              </a:ext>
            </a:extLst>
          </p:cNvPr>
          <p:cNvSpPr/>
          <p:nvPr/>
        </p:nvSpPr>
        <p:spPr>
          <a:xfrm>
            <a:off x="3280234" y="3454223"/>
            <a:ext cx="498239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47DC18-B705-4AC0-A517-241EA5B84238}"/>
              </a:ext>
            </a:extLst>
          </p:cNvPr>
          <p:cNvSpPr/>
          <p:nvPr/>
        </p:nvSpPr>
        <p:spPr>
          <a:xfrm>
            <a:off x="3930249" y="3219822"/>
            <a:ext cx="641751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F03597-0122-4385-8C88-A44717620A7A}"/>
              </a:ext>
            </a:extLst>
          </p:cNvPr>
          <p:cNvSpPr/>
          <p:nvPr/>
        </p:nvSpPr>
        <p:spPr>
          <a:xfrm>
            <a:off x="4076328" y="2777962"/>
            <a:ext cx="498239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2165694"/>
            <a:ext cx="4591407" cy="134216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Knowing all the ways you can get hurt at work can help you stay safe.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Remember</a:t>
            </a:r>
            <a:r>
              <a:rPr lang="en-US" sz="2700" dirty="0">
                <a:solidFill>
                  <a:srgbClr val="003C77"/>
                </a:solidFill>
              </a:rPr>
              <a:t>… You hav</a:t>
            </a:r>
            <a:r>
              <a:rPr lang="en-US" dirty="0">
                <a:solidFill>
                  <a:srgbClr val="003C77"/>
                </a:solidFill>
              </a:rPr>
              <a:t>e the right to know</a:t>
            </a:r>
            <a:r>
              <a:rPr lang="en-US" sz="2700" dirty="0">
                <a:solidFill>
                  <a:srgbClr val="003C77"/>
                </a:solidFill>
              </a:rPr>
              <a:t>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807460" cy="224388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Second question: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Clr>
                <a:srgbClr val="003E69"/>
              </a:buClr>
              <a:buNone/>
            </a:pPr>
            <a:r>
              <a:rPr lang="en-US" sz="2400" b="1" i="1" dirty="0">
                <a:cs typeface="Arial" panose="020B0604020202020204" pitchFamily="34" charset="0"/>
              </a:rPr>
              <a:t>Do I have a say in my workplace safety?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8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All workers have the…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Right to Participate!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483518"/>
            <a:ext cx="8532440" cy="577358"/>
          </a:xfrm>
        </p:spPr>
        <p:txBody>
          <a:bodyPr>
            <a:normAutofit/>
          </a:bodyPr>
          <a:lstStyle/>
          <a:p>
            <a:r>
              <a:rPr lang="fr-FR" sz="2500" dirty="0">
                <a:solidFill>
                  <a:srgbClr val="003C77"/>
                </a:solidFill>
              </a:rPr>
              <a:t>Do I have a say in my workplace safety?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5167471" cy="286200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/>
              <a:t>Participating can include: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Talking about safety;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Expressing your concerns or asking questions about safety;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Making suggestions about safety.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3074" name="Picture 2" descr="Idea, Pointing, Raise Hand, Raise, Question, Answer">
            <a:extLst>
              <a:ext uri="{FF2B5EF4-FFF2-40B4-BE49-F238E27FC236}">
                <a16:creationId xmlns:a16="http://schemas.microsoft.com/office/drawing/2014/main" id="{5FB127F3-41AB-49CF-9E6F-9695448E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89" y="1923678"/>
            <a:ext cx="2883459" cy="19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6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5023455" cy="333289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A formal way to participate is to serve</a:t>
            </a:r>
            <a:r>
              <a:rPr lang="en-CA" sz="2200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On the joint health and safety committee, or;</a:t>
            </a:r>
          </a:p>
          <a:p>
            <a:pPr>
              <a:spcAft>
                <a:spcPts val="600"/>
              </a:spcAft>
            </a:pPr>
            <a:r>
              <a:rPr lang="en-US" dirty="0"/>
              <a:t>As the health and safety representative.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4100" name="Picture 4" descr="Meeting, Team, Workplace, Group">
            <a:extLst>
              <a:ext uri="{FF2B5EF4-FFF2-40B4-BE49-F238E27FC236}">
                <a16:creationId xmlns:a16="http://schemas.microsoft.com/office/drawing/2014/main" id="{AC678664-246B-407D-BE8B-593D2D4D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851670"/>
            <a:ext cx="2877471" cy="19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0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6680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You have a right to participate in your workplace safety: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full-time worker.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By bringing your suggestions to your supervisor and/or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after you have turned 18 years old.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supervisor.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6680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You have a right to participate in your workplace safety: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full-time worker.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By bringing your suggestions to your supervisor and/or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after you have turned 18 years old.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Only if you are a supervisor.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1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13592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One good way to participate in your workplace safety is to: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Volunteer to be on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Have lots of imaginary conversations with your supervisor.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bother! Participating doesn’t work anyway.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Tell all your safety concerns to your dog.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13592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One good way to participate in your workplace safety is to: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Volunteer to be on the joint health and safety committee.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Have lots of imaginary conversations with your supervisor.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bother! Participating doesn’t work anyway.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Tell all your safety concerns to your dog.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8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quarter" idx="24"/>
          </p:nvPr>
        </p:nvSpPr>
        <p:spPr>
          <a:xfrm>
            <a:off x="5436096" y="3501148"/>
            <a:ext cx="3555367" cy="726786"/>
          </a:xfrm>
        </p:spPr>
        <p:txBody>
          <a:bodyPr/>
          <a:lstStyle/>
          <a:p>
            <a:r>
              <a:rPr lang="fr-CA" sz="1600" dirty="0">
                <a:solidFill>
                  <a:srgbClr val="003C77"/>
                </a:solidFill>
                <a:latin typeface="+mj-lt"/>
              </a:rPr>
              <a:t>Resources</a:t>
            </a: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6" name="Text 2"/>
          <p:cNvSpPr>
            <a:spLocks noGrp="1"/>
          </p:cNvSpPr>
          <p:nvPr>
            <p:ph type="body" sz="quarter" idx="23"/>
          </p:nvPr>
        </p:nvSpPr>
        <p:spPr>
          <a:xfrm>
            <a:off x="5436096" y="2643758"/>
            <a:ext cx="2948934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Q3: When do I say “NO”?</a:t>
            </a:r>
            <a:endParaRPr lang="ru-RU" sz="14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4" name="Text 4"/>
          <p:cNvSpPr>
            <a:spLocks noGrp="1"/>
          </p:cNvSpPr>
          <p:nvPr>
            <p:ph type="body" sz="quarter" idx="21"/>
          </p:nvPr>
        </p:nvSpPr>
        <p:spPr>
          <a:xfrm>
            <a:off x="1056370" y="4221228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Q1: How can I get hurt at work?</a:t>
            </a:r>
            <a:endParaRPr lang="ru-RU" sz="1600" dirty="0">
              <a:solidFill>
                <a:srgbClr val="003C77"/>
              </a:solidFill>
              <a:latin typeface="+mj-lt"/>
            </a:endParaRP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3" name="Text 5"/>
          <p:cNvSpPr>
            <a:spLocks noGrp="1"/>
          </p:cNvSpPr>
          <p:nvPr>
            <p:ph type="body" sz="quarter" idx="20"/>
          </p:nvPr>
        </p:nvSpPr>
        <p:spPr>
          <a:xfrm>
            <a:off x="1056370" y="2657241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</a:rPr>
              <a:t>What does WorkSafeNB do?</a:t>
            </a:r>
            <a:endParaRPr lang="ru-RU" sz="1600" i="1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 6"/>
          <p:cNvSpPr>
            <a:spLocks noGrp="1"/>
          </p:cNvSpPr>
          <p:nvPr>
            <p:ph type="body" sz="quarter" idx="11"/>
          </p:nvPr>
        </p:nvSpPr>
        <p:spPr>
          <a:xfrm>
            <a:off x="1057020" y="1851670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  <a:cs typeface="Arial" panose="020B0604020202020204" pitchFamily="34" charset="0"/>
              </a:rPr>
              <a:t>Objectives for this presentation</a:t>
            </a:r>
            <a:endParaRPr lang="ru-RU" sz="1600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4754838" y="257845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6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5" name="Text 2"/>
          <p:cNvSpPr txBox="1"/>
          <p:nvPr/>
        </p:nvSpPr>
        <p:spPr>
          <a:xfrm>
            <a:off x="476243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05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0" name="Text 4"/>
          <p:cNvSpPr txBox="1"/>
          <p:nvPr/>
        </p:nvSpPr>
        <p:spPr>
          <a:xfrm>
            <a:off x="322947" y="3363838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3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1" name="Text 5"/>
          <p:cNvSpPr txBox="1"/>
          <p:nvPr/>
        </p:nvSpPr>
        <p:spPr>
          <a:xfrm>
            <a:off x="322128" y="257175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2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" name="Text 6"/>
          <p:cNvSpPr txBox="1"/>
          <p:nvPr/>
        </p:nvSpPr>
        <p:spPr>
          <a:xfrm>
            <a:off x="34162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01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/>
          <a:lstStyle/>
          <a:p>
            <a:r>
              <a:rPr lang="en-US" dirty="0">
                <a:solidFill>
                  <a:srgbClr val="003C77"/>
                </a:solidFill>
              </a:rPr>
              <a:t>Outline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9392C56-3FA9-4111-A1E3-551F16058F20}"/>
              </a:ext>
            </a:extLst>
          </p:cNvPr>
          <p:cNvSpPr txBox="1"/>
          <p:nvPr/>
        </p:nvSpPr>
        <p:spPr>
          <a:xfrm>
            <a:off x="4775380" y="342914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0</a:t>
            </a:r>
            <a:r>
              <a:rPr lang="en-US" sz="2800" dirty="0">
                <a:solidFill>
                  <a:srgbClr val="E47C1D"/>
                </a:solidFill>
                <a:latin typeface="+mj-lt"/>
              </a:rPr>
              <a:t>7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7A1CFB98-8EF9-43FA-89C2-CB2FEFFF4FE7}"/>
              </a:ext>
            </a:extLst>
          </p:cNvPr>
          <p:cNvSpPr txBox="1"/>
          <p:nvPr/>
        </p:nvSpPr>
        <p:spPr>
          <a:xfrm>
            <a:off x="305804" y="415592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04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4A94A984-F94F-41A4-9A69-F68BE8181172}"/>
              </a:ext>
            </a:extLst>
          </p:cNvPr>
          <p:cNvSpPr txBox="1">
            <a:spLocks/>
          </p:cNvSpPr>
          <p:nvPr/>
        </p:nvSpPr>
        <p:spPr>
          <a:xfrm>
            <a:off x="5436096" y="1844964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C77"/>
                </a:solidFill>
              </a:rPr>
              <a:t>Q2: Do I have a say in my workplace safety?</a:t>
            </a:r>
            <a:endParaRPr lang="ru-RU" sz="1600" dirty="0">
              <a:solidFill>
                <a:srgbClr val="003C77"/>
              </a:solidFill>
            </a:endParaRPr>
          </a:p>
          <a:p>
            <a:endParaRPr lang="ru-RU" sz="1400" dirty="0">
              <a:solidFill>
                <a:srgbClr val="003C77"/>
              </a:solidFill>
            </a:endParaRP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68275898-DAE3-468B-8EAF-6085F5DC6A51}"/>
              </a:ext>
            </a:extLst>
          </p:cNvPr>
          <p:cNvSpPr txBox="1">
            <a:spLocks/>
          </p:cNvSpPr>
          <p:nvPr/>
        </p:nvSpPr>
        <p:spPr>
          <a:xfrm>
            <a:off x="1056370" y="3429140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C77"/>
                </a:solidFill>
              </a:rPr>
              <a:t>The </a:t>
            </a:r>
            <a:r>
              <a:rPr lang="en-US" sz="1600" i="1" dirty="0">
                <a:solidFill>
                  <a:srgbClr val="003C77"/>
                </a:solidFill>
              </a:rPr>
              <a:t>Occupational Health and Safety Act</a:t>
            </a:r>
            <a:endParaRPr lang="ru-RU" sz="1600" i="1" dirty="0">
              <a:solidFill>
                <a:srgbClr val="003C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150"/>
    </mc:Choice>
    <mc:Fallback xmlns="">
      <p:transition advClick="0" advTm="3415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12207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In workplaces, a joint health and safety committee must 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established if there are 20 or more workers.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made up of an equal number of workers and management.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Meet regularly.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All of the above.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12207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In workplaces, a joint health and safety committee must 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established if there are 20 or more workers.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made up of an equal number of workers and management.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Meet regularly.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All of the above.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2833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In workplaces where there are between five and 19 workers: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student council member must be chosen.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worker must be selected to serve as the health and safety representative.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There are never any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team mascot must be chosen.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52833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sz="1700" b="1" dirty="0"/>
              <a:t>In workplaces where there are between five and 19 workers: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student council member must be chosen.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A worker must be selected to serve as the health and safety representative.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There are never any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A team mascot must be chosen.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0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51448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The health and safety representative shall: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Help to look into and solve workplace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Purchase whatever is needed to solve all safety concerns.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expected to stay after work hours to deal with safety issues.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be given any special training to be the health and safety representative.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51448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The health and safety representative shall: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Help to look into and solve workplace safety issues.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Purchase whatever is needed to solve all safety concerns.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Be expected to stay after work hours to deal with safety issues. 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be given any special training to be the health and safety representative.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62164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If your workplace doesn’t have a joint health and safety committee or a health and safety representative, you should: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Organize one yourself.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Go online to report your workplace.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Discuss this with your supervisor and ask about getting one set-up.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worry, because it’s not your concern anyway.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62164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Choose the ending that correctly completes the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If your workplace doesn’t have a joint health and safety committee or a health and safety representative, you should: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Organize one yourself.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Go online to report your workplace.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Discuss this with your supervisor and ask about getting one set-up.</a:t>
            </a:r>
          </a:p>
          <a:p>
            <a:pPr marL="457200" lvl="1" indent="-457200">
              <a:lnSpc>
                <a:spcPct val="150000"/>
              </a:lnSpc>
              <a:spcBef>
                <a:spcPts val="300"/>
              </a:spcBef>
              <a:buFont typeface="+mj-lt"/>
              <a:buAutoNum type="alphaLcParenR"/>
            </a:pPr>
            <a:r>
              <a:rPr lang="en-US" sz="1700" dirty="0"/>
              <a:t>Not worry, because it’s not your concern anyway.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participate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7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2264913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Role play a conversation between a worker and a supervisor, where the worker participates in their workplace safety.  </a:t>
            </a:r>
            <a:r>
              <a:rPr lang="en-US" sz="1800" i="1" dirty="0"/>
              <a:t>(You decide if the supervisor you create is an “Approachable Annabelle” or a “Bully Bertha”).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See next slide for an example.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2: Participation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7" name="Picture 6" descr="Two blank speech balloons">
            <a:extLst>
              <a:ext uri="{FF2B5EF4-FFF2-40B4-BE49-F238E27FC236}">
                <a16:creationId xmlns:a16="http://schemas.microsoft.com/office/drawing/2014/main" id="{FC3F77BB-F618-4BAE-B620-0F4A43C9D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84" y="2859782"/>
            <a:ext cx="2602632" cy="1626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1757402"/>
          </a:xfrm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en-US" sz="1400" dirty="0">
                <a:solidFill>
                  <a:srgbClr val="003C67"/>
                </a:solidFill>
              </a:rPr>
              <a:t>WORKER</a:t>
            </a:r>
            <a:r>
              <a:rPr lang="en-US" sz="1200" dirty="0"/>
              <a:t>:</a:t>
            </a:r>
            <a:r>
              <a:rPr lang="en-US" sz="1800" b="1" dirty="0"/>
              <a:t> </a:t>
            </a:r>
            <a:r>
              <a:rPr lang="en-US" sz="1800" dirty="0"/>
              <a:t>		</a:t>
            </a:r>
            <a:r>
              <a:rPr lang="en-US" sz="1800" b="1" dirty="0">
                <a:solidFill>
                  <a:srgbClr val="003C67"/>
                </a:solidFill>
                <a:latin typeface="Comic Sans MS" pitchFamily="66" charset="0"/>
              </a:rPr>
              <a:t>Hi, Josh. Do you have a few minutes?</a:t>
            </a:r>
          </a:p>
          <a:p>
            <a:pPr lvl="1" indent="0">
              <a:buNone/>
            </a:pPr>
            <a:r>
              <a:rPr lang="en-US" sz="1400" dirty="0"/>
              <a:t>SUPERVISOR</a:t>
            </a:r>
            <a:r>
              <a:rPr lang="en-US" sz="1200" dirty="0"/>
              <a:t>:</a:t>
            </a:r>
            <a:r>
              <a:rPr lang="en-US" sz="1800" dirty="0"/>
              <a:t> 	</a:t>
            </a:r>
            <a:r>
              <a:rPr lang="en-US" sz="1800" b="1" dirty="0">
                <a:latin typeface="Comic Sans MS" pitchFamily="66" charset="0"/>
              </a:rPr>
              <a:t>Sure, what’s up?</a:t>
            </a:r>
          </a:p>
          <a:p>
            <a:pPr lvl="1" indent="0">
              <a:buNone/>
            </a:pPr>
            <a:r>
              <a:rPr lang="en-US" sz="1400" dirty="0">
                <a:solidFill>
                  <a:srgbClr val="003C67"/>
                </a:solidFill>
              </a:rPr>
              <a:t>WORKER</a:t>
            </a:r>
            <a:r>
              <a:rPr lang="en-US" sz="1200" dirty="0"/>
              <a:t>:</a:t>
            </a:r>
            <a:r>
              <a:rPr lang="en-US" sz="1800" dirty="0"/>
              <a:t> 		</a:t>
            </a:r>
            <a:r>
              <a:rPr lang="en-US" sz="1800" b="1" dirty="0">
                <a:solidFill>
                  <a:srgbClr val="003C67"/>
                </a:solidFill>
                <a:latin typeface="Comic Sans MS" pitchFamily="66" charset="0"/>
              </a:rPr>
              <a:t>I have concern about those boxes.</a:t>
            </a:r>
          </a:p>
          <a:p>
            <a:pPr lvl="1" indent="0">
              <a:buNone/>
            </a:pPr>
            <a:r>
              <a:rPr lang="en-US" sz="1400" dirty="0"/>
              <a:t>SUPERVISOR</a:t>
            </a:r>
            <a:r>
              <a:rPr lang="en-US" sz="1200" dirty="0"/>
              <a:t>:</a:t>
            </a:r>
            <a:r>
              <a:rPr lang="en-US" sz="1800" dirty="0"/>
              <a:t> 	</a:t>
            </a:r>
            <a:r>
              <a:rPr lang="en-US" sz="1800" b="1" dirty="0">
                <a:latin typeface="Comic Sans MS" pitchFamily="66" charset="0"/>
              </a:rPr>
              <a:t>What is it?</a:t>
            </a:r>
          </a:p>
          <a:p>
            <a:pPr lvl="1" indent="0">
              <a:buNone/>
            </a:pPr>
            <a:r>
              <a:rPr lang="en-US" sz="1400" dirty="0">
                <a:solidFill>
                  <a:srgbClr val="003C67"/>
                </a:solidFill>
              </a:rPr>
              <a:t>WORKER</a:t>
            </a:r>
            <a:r>
              <a:rPr lang="en-US" sz="1200" dirty="0"/>
              <a:t>:</a:t>
            </a:r>
            <a:r>
              <a:rPr lang="en-US" sz="1800" dirty="0"/>
              <a:t> 		</a:t>
            </a:r>
            <a:r>
              <a:rPr lang="en-US" sz="1800" b="1" dirty="0">
                <a:solidFill>
                  <a:srgbClr val="003C67"/>
                </a:solidFill>
                <a:latin typeface="Comic Sans MS" pitchFamily="66" charset="0"/>
              </a:rPr>
              <a:t>They’re really heavy. How do I move them?</a:t>
            </a:r>
          </a:p>
          <a:p>
            <a:pPr lvl="1" indent="0">
              <a:buNone/>
            </a:pPr>
            <a:r>
              <a:rPr lang="en-US" sz="1400" dirty="0"/>
              <a:t>SUPERVISOR</a:t>
            </a:r>
            <a:r>
              <a:rPr lang="en-US" sz="1200" dirty="0"/>
              <a:t>:</a:t>
            </a:r>
            <a:r>
              <a:rPr lang="en-US" sz="1800" dirty="0"/>
              <a:t> 	</a:t>
            </a:r>
            <a:r>
              <a:rPr lang="en-US" sz="1800" b="1" dirty="0">
                <a:latin typeface="Comic Sans MS" pitchFamily="66" charset="0"/>
              </a:rPr>
              <a:t>Let’s go take a look. I’m glad you asked.   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2: Participation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8" name="Oval Callout 3">
            <a:extLst>
              <a:ext uri="{FF2B5EF4-FFF2-40B4-BE49-F238E27FC236}">
                <a16:creationId xmlns:a16="http://schemas.microsoft.com/office/drawing/2014/main" id="{9F5B9A81-78B1-4A43-B696-B31F805B42D5}"/>
              </a:ext>
            </a:extLst>
          </p:cNvPr>
          <p:cNvSpPr/>
          <p:nvPr/>
        </p:nvSpPr>
        <p:spPr>
          <a:xfrm>
            <a:off x="1691680" y="3478645"/>
            <a:ext cx="1944216" cy="1224136"/>
          </a:xfrm>
          <a:prstGeom prst="wedgeEllipseCallout">
            <a:avLst>
              <a:gd name="adj1" fmla="val 47531"/>
              <a:gd name="adj2" fmla="val 6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itchFamily="66" charset="0"/>
              </a:rPr>
              <a:t>Hi, Josh. </a:t>
            </a:r>
          </a:p>
          <a:p>
            <a:pPr algn="ctr"/>
            <a:r>
              <a:rPr lang="en-US" sz="1600" dirty="0">
                <a:latin typeface="Comic Sans MS" pitchFamily="66" charset="0"/>
              </a:rPr>
              <a:t>Do you have a minute?</a:t>
            </a:r>
          </a:p>
        </p:txBody>
      </p:sp>
      <p:sp>
        <p:nvSpPr>
          <p:cNvPr id="9" name="Oval Callout 4">
            <a:extLst>
              <a:ext uri="{FF2B5EF4-FFF2-40B4-BE49-F238E27FC236}">
                <a16:creationId xmlns:a16="http://schemas.microsoft.com/office/drawing/2014/main" id="{8F991418-C1B2-4A02-89A7-634AD19BF2F2}"/>
              </a:ext>
            </a:extLst>
          </p:cNvPr>
          <p:cNvSpPr/>
          <p:nvPr/>
        </p:nvSpPr>
        <p:spPr>
          <a:xfrm>
            <a:off x="4644010" y="3549026"/>
            <a:ext cx="1728192" cy="1083373"/>
          </a:xfrm>
          <a:prstGeom prst="wedgeEllipseCallout">
            <a:avLst>
              <a:gd name="adj1" fmla="val -61574"/>
              <a:gd name="adj2" fmla="val 56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itchFamily="66" charset="0"/>
              </a:rPr>
              <a:t>Sure, what’s up?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01B9-B70E-434A-9EF1-897DC6110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456438"/>
            <a:ext cx="7886713" cy="29867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Learn about WorkSafeNB and what they do.</a:t>
            </a:r>
          </a:p>
          <a:p>
            <a:pPr>
              <a:spcAft>
                <a:spcPts val="1200"/>
              </a:spcAft>
            </a:pPr>
            <a:r>
              <a:rPr lang="en-US" dirty="0"/>
              <a:t>Understand the fundamental rights of workers.</a:t>
            </a:r>
          </a:p>
          <a:p>
            <a:pPr>
              <a:spcAft>
                <a:spcPts val="1200"/>
              </a:spcAft>
            </a:pPr>
            <a:r>
              <a:rPr lang="en-US" dirty="0"/>
              <a:t>Learn how to protect yourself at work. </a:t>
            </a:r>
            <a:endParaRPr lang="en-CA" dirty="0"/>
          </a:p>
          <a:p>
            <a:pPr>
              <a:spcAft>
                <a:spcPts val="1200"/>
              </a:spcAft>
            </a:pPr>
            <a:r>
              <a:rPr lang="en-CA" dirty="0"/>
              <a:t>Find out how to access available resources.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E085D-0A5A-4CB8-9F49-7C099D05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CA" dirty="0"/>
              <a:t>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51151-F831-4412-A432-CCFAE4F00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3D783-F823-4036-B5DD-10A12CBEC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8544" y="4656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2165694"/>
            <a:ext cx="4591407" cy="13421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Participating in health and safety decisions can help you stay safe.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650" dirty="0">
                <a:solidFill>
                  <a:srgbClr val="003C77"/>
                </a:solidFill>
              </a:rPr>
              <a:t>Remember… You have the right to participate!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5383524" cy="163121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Third question:</a:t>
            </a:r>
          </a:p>
          <a:p>
            <a:pPr marL="0" lvl="1" indent="0">
              <a:buNone/>
            </a:pPr>
            <a:r>
              <a:rPr lang="en-US" sz="2400" b="1" i="1" dirty="0"/>
              <a:t>When do I say “NO”? </a:t>
            </a:r>
            <a:endParaRPr lang="en-US" sz="2400" b="1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All workers have the…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Right to Refuse!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When do I say “NO”?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42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1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9122" y="1316644"/>
            <a:ext cx="3943349" cy="3905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But… “refusing” isn’t easy.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Right to refuse</a:t>
            </a:r>
            <a:endParaRPr lang="en-US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43</a:t>
            </a:fld>
            <a:endParaRPr lang="en-CA" dirty="0"/>
          </a:p>
        </p:txBody>
      </p:sp>
      <p:sp>
        <p:nvSpPr>
          <p:cNvPr id="10" name="Cloud Callout 4">
            <a:extLst>
              <a:ext uri="{FF2B5EF4-FFF2-40B4-BE49-F238E27FC236}">
                <a16:creationId xmlns:a16="http://schemas.microsoft.com/office/drawing/2014/main" id="{5E881EEF-435D-4BF3-9F65-1F238F6EF571}"/>
              </a:ext>
            </a:extLst>
          </p:cNvPr>
          <p:cNvSpPr/>
          <p:nvPr/>
        </p:nvSpPr>
        <p:spPr>
          <a:xfrm>
            <a:off x="581497" y="2229619"/>
            <a:ext cx="2442468" cy="1842798"/>
          </a:xfrm>
          <a:prstGeom prst="cloudCallout">
            <a:avLst>
              <a:gd name="adj1" fmla="val 50450"/>
              <a:gd name="adj2" fmla="val 6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itchFamily="66" charset="0"/>
              </a:rPr>
              <a:t>Stand up to my boss?! That’s hard to do!</a:t>
            </a:r>
          </a:p>
        </p:txBody>
      </p:sp>
      <p:sp>
        <p:nvSpPr>
          <p:cNvPr id="11" name="Cloud Callout 8">
            <a:extLst>
              <a:ext uri="{FF2B5EF4-FFF2-40B4-BE49-F238E27FC236}">
                <a16:creationId xmlns:a16="http://schemas.microsoft.com/office/drawing/2014/main" id="{C3304EE8-048D-4802-9812-2BA6796EE2C3}"/>
              </a:ext>
            </a:extLst>
          </p:cNvPr>
          <p:cNvSpPr/>
          <p:nvPr/>
        </p:nvSpPr>
        <p:spPr>
          <a:xfrm>
            <a:off x="3491880" y="1835842"/>
            <a:ext cx="2439220" cy="1696908"/>
          </a:xfrm>
          <a:prstGeom prst="cloudCallout">
            <a:avLst>
              <a:gd name="adj1" fmla="val -7405"/>
              <a:gd name="adj2" fmla="val 9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What if I get in trouble?</a:t>
            </a:r>
          </a:p>
        </p:txBody>
      </p:sp>
      <p:sp>
        <p:nvSpPr>
          <p:cNvPr id="13" name="Cloud Callout 9">
            <a:extLst>
              <a:ext uri="{FF2B5EF4-FFF2-40B4-BE49-F238E27FC236}">
                <a16:creationId xmlns:a16="http://schemas.microsoft.com/office/drawing/2014/main" id="{E228EF74-CB1E-42BE-8AC5-68F157B73775}"/>
              </a:ext>
            </a:extLst>
          </p:cNvPr>
          <p:cNvSpPr/>
          <p:nvPr/>
        </p:nvSpPr>
        <p:spPr>
          <a:xfrm>
            <a:off x="6280899" y="2211710"/>
            <a:ext cx="2248692" cy="1551496"/>
          </a:xfrm>
          <a:prstGeom prst="cloudCallout">
            <a:avLst>
              <a:gd name="adj1" fmla="val -29363"/>
              <a:gd name="adj2" fmla="val 87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I’m not good at saying “no”.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44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567842"/>
            <a:ext cx="5527540" cy="2439127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How can I refuse without saying « NO »?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“Can I ask you something?”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“I have a concern…”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“I don’t feel comfortable doing this…”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“Is there a safer way to do this?”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“This just doesn’t feel safe.”</a:t>
            </a:r>
          </a:p>
        </p:txBody>
      </p:sp>
      <p:pic>
        <p:nvPicPr>
          <p:cNvPr id="1028" name="Picture 4" descr="Hand, Left, No War, Peace, Silhouette">
            <a:extLst>
              <a:ext uri="{FF2B5EF4-FFF2-40B4-BE49-F238E27FC236}">
                <a16:creationId xmlns:a16="http://schemas.microsoft.com/office/drawing/2014/main" id="{1A22D464-43CE-476D-A527-4635983E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47" y="2221435"/>
            <a:ext cx="1133401" cy="13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Symbol, Prohibition, Sign, Prohibited">
            <a:extLst>
              <a:ext uri="{FF2B5EF4-FFF2-40B4-BE49-F238E27FC236}">
                <a16:creationId xmlns:a16="http://schemas.microsoft.com/office/drawing/2014/main" id="{6B8B0987-9EF2-4523-8C05-A8836C91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0948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45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774760"/>
            <a:ext cx="4303404" cy="2165142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If refusing to do unsafe work is such a hassle, is it even worth the trouble?</a:t>
            </a:r>
          </a:p>
          <a:p>
            <a:pPr marL="0" lvl="1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4BFE6-51AB-49DA-B592-8B152A53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71357"/>
            <a:ext cx="3076947" cy="205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8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46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2680668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dirty="0"/>
              <a:t>Here are some work situations where you may need to exercise your right to refuse: 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Being asked to work alone without good security measures.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Being told to use new equipment, without being trained.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Being expected to use equipment that is broken.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47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2411364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Continued…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dirty="0"/>
          </a:p>
          <a:p>
            <a:pPr>
              <a:spcAft>
                <a:spcPts val="300"/>
              </a:spcAft>
            </a:pPr>
            <a:r>
              <a:rPr lang="en-US" dirty="0"/>
              <a:t>Not being told about or being provided with proper PPE.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dirty="0"/>
              <a:t>Noticing changes in tasks, materials, or procedures, with no additional safety training.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Right to refuse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48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275606"/>
            <a:ext cx="7831796" cy="3128803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To refuse unsafe work: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First step</a:t>
            </a:r>
            <a:r>
              <a:rPr lang="en-US" sz="1700" dirty="0"/>
              <a:t>: Talk with your supervisor.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Second step</a:t>
            </a:r>
            <a:r>
              <a:rPr lang="en-US" sz="1700" dirty="0"/>
              <a:t>: Talk with a member of your joint health and safety committee, or if your workplace doesn’t have a committee then you can talk with your health and safety representative.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Third step</a:t>
            </a:r>
            <a:r>
              <a:rPr lang="en-US" sz="1700" dirty="0"/>
              <a:t>: Call WorkSafeNB at 1-800-999-9775 and explain your situation.</a:t>
            </a:r>
          </a:p>
        </p:txBody>
      </p:sp>
      <p:pic>
        <p:nvPicPr>
          <p:cNvPr id="7" name="Picture 4" descr="Hand, Left, No War, Peace, Silhouette">
            <a:extLst>
              <a:ext uri="{FF2B5EF4-FFF2-40B4-BE49-F238E27FC236}">
                <a16:creationId xmlns:a16="http://schemas.microsoft.com/office/drawing/2014/main" id="{4F499E2C-1C02-4AF6-BB75-89E7E65A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8" y="968618"/>
            <a:ext cx="1063294" cy="13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9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302377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Develop a guideline that would help a worker know when they need to say, “No”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1800" dirty="0"/>
              <a:t>Examples</a:t>
            </a:r>
            <a:r>
              <a:rPr lang="en-US" dirty="0"/>
              <a:t>:</a:t>
            </a:r>
          </a:p>
          <a:p>
            <a:pPr marL="800100" lvl="1" indent="-342900"/>
            <a:r>
              <a:rPr lang="en-US" dirty="0"/>
              <a:t>When your boss asks you to run a machine, but doesn’t show you how to do it, just say, “No”</a:t>
            </a:r>
          </a:p>
          <a:p>
            <a:pPr marL="800100" lvl="1" indent="-342900"/>
            <a:r>
              <a:rPr lang="en-US" dirty="0"/>
              <a:t>When you always wear gloves and goggles for a cleaning task, but the glove box is empty, just say, “No”</a:t>
            </a:r>
          </a:p>
          <a:p>
            <a:pPr marL="800100" lvl="1" indent="-342900">
              <a:spcAft>
                <a:spcPts val="1200"/>
              </a:spcAft>
            </a:pPr>
            <a:r>
              <a:rPr lang="en-US" dirty="0"/>
              <a:t>When the guard on the table saw is broken and won’t be replaced until Tuesday, just say, “No”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Design a poster to illustrate your guideline.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Activity 3: Saying “No"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5167471" cy="327134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WorkSafeNB is committed to promoting healthy and safe workplaces for New Brunswick's workers and employers. WorkSafeNB works tirelessly with New Brunswick employers and workers to create a positive safety culture in all workplaces. While their priority is preventing workplace injuries, they also offer a compensation program for workers who do get hurt at work.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What does WorkSafeNB do?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12057"/>
          <a:stretch>
            <a:fillRect/>
          </a:stretch>
        </p:blipFill>
        <p:spPr>
          <a:xfrm>
            <a:off x="5957228" y="1837143"/>
            <a:ext cx="2647220" cy="23187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0"/>
    </mc:Choice>
    <mc:Fallback xmlns="">
      <p:transition advClick="0" advTm="5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2165694"/>
            <a:ext cx="4565808" cy="134216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Knowing when to refuse work that can hurt you can help you stay safe.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351005"/>
            <a:ext cx="7918031" cy="85259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3C77"/>
                </a:solidFill>
              </a:rPr>
              <a:t>Remember… You have the right to refuse unsafe work!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6031596" cy="311161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/>
              <a:t>To sum things up:</a:t>
            </a:r>
          </a:p>
          <a:p>
            <a:pPr marL="342900" indent="-342900"/>
            <a:r>
              <a:rPr lang="en-US" dirty="0"/>
              <a:t>How can I get hurt at work?</a:t>
            </a:r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Right to know</a:t>
            </a:r>
          </a:p>
          <a:p>
            <a:pPr marL="342900" indent="-342900"/>
            <a:r>
              <a:rPr lang="en-US" dirty="0"/>
              <a:t>Do I have a say in my workplace safety?</a:t>
            </a:r>
            <a:endParaRPr lang="en-US" sz="1800" dirty="0"/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Right to participate</a:t>
            </a:r>
          </a:p>
          <a:p>
            <a:pPr marL="342900" indent="-342900"/>
            <a:r>
              <a:rPr lang="en-US" dirty="0"/>
              <a:t>When do I say “NO”?</a:t>
            </a:r>
          </a:p>
          <a:p>
            <a:pPr marL="808038" lvl="1">
              <a:buFont typeface="Wingdings" panose="05000000000000000000" pitchFamily="2" charset="2"/>
              <a:buChar char="ü"/>
            </a:pPr>
            <a:r>
              <a:rPr lang="en-US" sz="1800" dirty="0"/>
              <a:t> Right to refuse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3C77"/>
                </a:solidFill>
              </a:rPr>
              <a:t>Are you safe at work?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51</a:t>
            </a:fld>
            <a:endParaRPr lang="en-CA" dirty="0"/>
          </a:p>
        </p:txBody>
      </p:sp>
      <p:pic>
        <p:nvPicPr>
          <p:cNvPr id="7" name="Picture 2" descr="P:\Jessica\P&amp;R\Graphics&amp;Templates\Images for presentation\3d white man with traffic cones Isolated render.jpg">
            <a:extLst>
              <a:ext uri="{FF2B5EF4-FFF2-40B4-BE49-F238E27FC236}">
                <a16:creationId xmlns:a16="http://schemas.microsoft.com/office/drawing/2014/main" id="{E77C317B-4EC8-4F73-8AC7-9C41D9EE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59" y="292856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1EB119-3E50-46F4-9757-0D9CC52546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3580" y="617215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9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7543736" cy="235416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For more information:</a:t>
            </a: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/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Website:   </a:t>
            </a:r>
            <a:r>
              <a:rPr lang="en-US" sz="1800" dirty="0">
                <a:solidFill>
                  <a:srgbClr val="003C67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www.worksafenb.ca</a:t>
            </a:r>
            <a:endParaRPr lang="en-US" sz="1800" dirty="0">
              <a:solidFill>
                <a:srgbClr val="003C67"/>
              </a:solidFill>
              <a:latin typeface="+mj-lt"/>
              <a:cs typeface="Arial" panose="020B0604020202020204" pitchFamily="34" charset="0"/>
            </a:endParaRP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Guide to OHS Legislation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52</a:t>
            </a:fld>
            <a:endParaRPr lang="en-CA" dirty="0"/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A32D8729-870C-4AFC-A4BC-20E76371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310" y="2929521"/>
            <a:ext cx="3245168" cy="1837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4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estion Mark, Question, Response, Search Engine">
            <a:extLst>
              <a:ext uri="{FF2B5EF4-FFF2-40B4-BE49-F238E27FC236}">
                <a16:creationId xmlns:a16="http://schemas.microsoft.com/office/drawing/2014/main" id="{E46BF850-8111-4C14-A455-86C21074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77" y="300379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1547664" y="1203598"/>
            <a:ext cx="5688632" cy="2341858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fr-CA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00" dirty="0"/>
              <a:t>If you have any questions or concerns, WorkSafeNB is here to help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200" dirty="0"/>
              <a:t>Give us a call at </a:t>
            </a:r>
            <a:r>
              <a:rPr lang="en-US" sz="2200" dirty="0">
                <a:solidFill>
                  <a:srgbClr val="003C67"/>
                </a:solidFill>
              </a:rPr>
              <a:t>1-800-999-9775.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7918031" cy="273946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i="1" dirty="0"/>
              <a:t>Act</a:t>
            </a:r>
            <a:r>
              <a:rPr lang="en-US" sz="2200" dirty="0"/>
              <a:t> is a piece of legislation (i.e., a set of written laws) in New Brunswick that states that every worker has a right to a safe and healthy workplace. </a:t>
            </a:r>
          </a:p>
          <a:p>
            <a:pPr marL="0" indent="0">
              <a:buNone/>
            </a:pPr>
            <a:r>
              <a:rPr lang="en-US" sz="2200" dirty="0"/>
              <a:t>Everyone at the workplace is responsible for their own health and safety as well as for the health and safety of others.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Occupational Health and Safety Act</a:t>
            </a:r>
            <a:endParaRPr lang="en-US" i="1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488"/>
    </mc:Choice>
    <mc:Fallback xmlns="">
      <p:transition advClick="0" advTm="364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2597312"/>
          </a:xfr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48,800 </a:t>
            </a:r>
            <a:r>
              <a:rPr lang="en-US" sz="1800" dirty="0"/>
              <a:t>– New Brunswick workers aged 15-24 in 2021.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723 </a:t>
            </a:r>
            <a:r>
              <a:rPr lang="en-US" sz="1800" dirty="0"/>
              <a:t>– New Brunswick workers aged 15-24 who suffered a workplace injury in 2021.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1800" dirty="0"/>
              <a:t> – New Brunswick workers aged 15-24 who died as a result of a workplace injury between 2011 and 2021.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Some statistics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166"/>
    </mc:Choice>
    <mc:Fallback xmlns="">
      <p:transition advClick="0" advTm="381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992520"/>
            <a:ext cx="7615744" cy="193251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Like every other worker in New Brunswick, young workers have rights, too. 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The three fundamental rights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38A53-98C0-4829-BDF9-0767C6084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064" y="3181717"/>
            <a:ext cx="1950720" cy="19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F18A5-0920-46E2-8B25-77C365B58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1360" y="3196957"/>
            <a:ext cx="1950720" cy="1950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78166-321A-4CAC-B61E-01A54C62A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05656" y="3192780"/>
            <a:ext cx="1950720" cy="195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591436" cy="233749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Ask yourself three questions:</a:t>
            </a:r>
          </a:p>
          <a:p>
            <a:pPr marL="342900" indent="-342900"/>
            <a:r>
              <a:rPr lang="en-US" dirty="0"/>
              <a:t>How can I get hurt at work?</a:t>
            </a:r>
          </a:p>
          <a:p>
            <a:pPr marL="342900" indent="-342900"/>
            <a:r>
              <a:rPr lang="en-US" dirty="0"/>
              <a:t>Do I have a say in my workplace safety?</a:t>
            </a:r>
            <a:r>
              <a:rPr lang="en-US" sz="1800" dirty="0"/>
              <a:t> </a:t>
            </a:r>
          </a:p>
          <a:p>
            <a:pPr marL="342900" indent="-342900"/>
            <a:r>
              <a:rPr lang="en-US" dirty="0"/>
              <a:t>When do I say “NO”?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567029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Are you safe at work?</a:t>
            </a:r>
            <a:br>
              <a:rPr lang="en-US" sz="2700" dirty="0">
                <a:solidFill>
                  <a:srgbClr val="003C77"/>
                </a:solidFill>
              </a:rPr>
            </a:b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9023</TotalTime>
  <Words>2302</Words>
  <Application>Microsoft Office PowerPoint</Application>
  <PresentationFormat>On-screen Show (16:9)</PresentationFormat>
  <Paragraphs>362</Paragraphs>
  <Slides>53</Slides>
  <Notes>51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Comic Sans MS</vt:lpstr>
      <vt:lpstr>Roboto</vt:lpstr>
      <vt:lpstr>Century Gothic</vt:lpstr>
      <vt:lpstr>Wingdings</vt:lpstr>
      <vt:lpstr>Calibri</vt:lpstr>
      <vt:lpstr>Theme</vt:lpstr>
      <vt:lpstr>Health and Safety at work: Your rights </vt:lpstr>
      <vt:lpstr>Disclaimer</vt:lpstr>
      <vt:lpstr>Outline</vt:lpstr>
      <vt:lpstr>Objectives</vt:lpstr>
      <vt:lpstr>What does WorkSafeNB do?</vt:lpstr>
      <vt:lpstr>The Occupational Health and Safety Act</vt:lpstr>
      <vt:lpstr>Some statistics</vt:lpstr>
      <vt:lpstr>The three fundamental rights</vt:lpstr>
      <vt:lpstr>Are you safe at work? </vt:lpstr>
      <vt:lpstr>Are you safe at work?</vt:lpstr>
      <vt:lpstr>How can I get hurt at work?</vt:lpstr>
      <vt:lpstr>Right to know</vt:lpstr>
      <vt:lpstr>Right to know</vt:lpstr>
      <vt:lpstr>Right to know</vt:lpstr>
      <vt:lpstr>Right to know</vt:lpstr>
      <vt:lpstr>Activity 1: Hazard Identification</vt:lpstr>
      <vt:lpstr>Activity 1: Hazard Identification</vt:lpstr>
      <vt:lpstr>Activity 1: Hazard Identification</vt:lpstr>
      <vt:lpstr>Activity 1: Hazard Identification</vt:lpstr>
      <vt:lpstr>Activity 1: Hazard Identification</vt:lpstr>
      <vt:lpstr>Remember… You have the right to know! </vt:lpstr>
      <vt:lpstr>Are you safe at work?</vt:lpstr>
      <vt:lpstr>Do I have a say in my workplace safety?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Right to participate</vt:lpstr>
      <vt:lpstr>Activity 2: Participation Practice</vt:lpstr>
      <vt:lpstr>Activity 2: Participation Practice</vt:lpstr>
      <vt:lpstr>Remember… You have the right to participate! </vt:lpstr>
      <vt:lpstr>Are you safe at work?</vt:lpstr>
      <vt:lpstr>When do I say “NO”?</vt:lpstr>
      <vt:lpstr>Right to refuse</vt:lpstr>
      <vt:lpstr>Right to refuse</vt:lpstr>
      <vt:lpstr>Right to refuse</vt:lpstr>
      <vt:lpstr>Right to refuse</vt:lpstr>
      <vt:lpstr>Right to refuse</vt:lpstr>
      <vt:lpstr>Right to refuse</vt:lpstr>
      <vt:lpstr>Activity 3: Saying “No"</vt:lpstr>
      <vt:lpstr>Remember… You have the right to refuse unsafe work! </vt:lpstr>
      <vt:lpstr>Are you safe at work?</vt:lpstr>
      <vt:lpstr>Resources</vt:lpstr>
      <vt:lpstr>PowerPoint Presentation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MacDonald, Jessica</cp:lastModifiedBy>
  <cp:revision>346</cp:revision>
  <dcterms:created xsi:type="dcterms:W3CDTF">2018-08-22T14:03:41Z</dcterms:created>
  <dcterms:modified xsi:type="dcterms:W3CDTF">2022-08-09T19:31:47Z</dcterms:modified>
</cp:coreProperties>
</file>